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6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57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8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0988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11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3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97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09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88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7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6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3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58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6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04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7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203E80C-8377-429D-B62A-40EE2F4C117E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25FD392-5A38-4D51-B631-26789F3DE2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29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3EFE1-36B5-4053-97ED-BB3B66A6F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688" y="758464"/>
            <a:ext cx="10978044" cy="1828801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Конструкторы оружия ВОв (Стрелковое оружие, танки, авиаконструкторы)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BE5DE2-1F41-4229-B558-C26A433DB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2" y="3093868"/>
            <a:ext cx="9539963" cy="1195197"/>
          </a:xfrm>
        </p:spPr>
        <p:txBody>
          <a:bodyPr/>
          <a:lstStyle/>
          <a:p>
            <a:pPr algn="r"/>
            <a:r>
              <a:rPr lang="ru-RU" dirty="0"/>
              <a:t>Работу выполнили </a:t>
            </a:r>
            <a:r>
              <a:rPr lang="ru-RU" b="1" i="1" u="sng" dirty="0"/>
              <a:t>Владислав</a:t>
            </a:r>
            <a:r>
              <a:rPr lang="ru-RU" b="1" i="1" dirty="0"/>
              <a:t> </a:t>
            </a:r>
            <a:r>
              <a:rPr lang="ru-RU" b="1" i="1" u="sng" dirty="0"/>
              <a:t>Пузырьков</a:t>
            </a:r>
            <a:r>
              <a:rPr lang="ru-RU" b="1" i="1" dirty="0"/>
              <a:t> </a:t>
            </a:r>
            <a:r>
              <a:rPr lang="ru-RU" dirty="0"/>
              <a:t>и </a:t>
            </a:r>
            <a:r>
              <a:rPr lang="ru-RU" b="1" i="1" u="sng" dirty="0"/>
              <a:t>Дмитрий</a:t>
            </a:r>
            <a:r>
              <a:rPr lang="ru-RU" b="1" i="1" dirty="0"/>
              <a:t> </a:t>
            </a:r>
            <a:r>
              <a:rPr lang="ru-RU" b="1" i="1" u="sng" dirty="0"/>
              <a:t>Краснов</a:t>
            </a:r>
            <a:br>
              <a:rPr lang="ru-RU" dirty="0"/>
            </a:br>
            <a:r>
              <a:rPr lang="ru-RU" dirty="0"/>
              <a:t>Гимназия №6</a:t>
            </a:r>
            <a:br>
              <a:rPr lang="ru-RU" dirty="0"/>
            </a:br>
            <a:r>
              <a:rPr lang="ru-RU" dirty="0"/>
              <a:t>10 «Б» Класс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BC1C60E-EE61-449A-B624-3C787F13A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0" y="3764132"/>
            <a:ext cx="11765780" cy="321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46950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56499-ACCA-43C8-8079-19D27940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-71021"/>
            <a:ext cx="10353762" cy="970450"/>
          </a:xfrm>
        </p:spPr>
        <p:txBody>
          <a:bodyPr/>
          <a:lstStyle/>
          <a:p>
            <a:r>
              <a:rPr lang="ru-RU" dirty="0"/>
              <a:t>Танкостроители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D4880-A346-4CE6-A561-7123037DB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1181" y="899430"/>
            <a:ext cx="6926376" cy="4891772"/>
          </a:xfrm>
        </p:spPr>
        <p:txBody>
          <a:bodyPr/>
          <a:lstStyle/>
          <a:p>
            <a:r>
              <a:rPr lang="ru-RU" b="1" u="sng" dirty="0"/>
              <a:t>Михаил Ильич Кошкин</a:t>
            </a:r>
            <a:r>
              <a:rPr lang="ru-RU" b="1" dirty="0"/>
              <a:t>  </a:t>
            </a:r>
            <a:r>
              <a:rPr lang="ru-RU" dirty="0"/>
              <a:t>— советский инженер-конструктор.</a:t>
            </a:r>
          </a:p>
          <a:p>
            <a:r>
              <a:rPr lang="ru-RU" dirty="0"/>
              <a:t>Создатель и первый главный конструктор </a:t>
            </a:r>
            <a:r>
              <a:rPr lang="ru-RU" b="1" dirty="0"/>
              <a:t>танка Т-34, </a:t>
            </a:r>
            <a:r>
              <a:rPr lang="ru-RU" dirty="0"/>
              <a:t>начальник танкостроения Харьковского паровозостроительного завода имени Коминтерна.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A81500-46C7-47FD-AAC3-09CEE3730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27" y="1154207"/>
            <a:ext cx="3329126" cy="4382218"/>
          </a:xfrm>
          <a:prstGeom prst="rect">
            <a:avLst/>
          </a:prstGeom>
          <a:effectLst>
            <a:glow rad="622300">
              <a:schemeClr val="tx1">
                <a:alpha val="49000"/>
              </a:schemeClr>
            </a:glow>
            <a:softEdge rad="1651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AF7DC9-0CF9-4A13-9D97-AB2383416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417" y="4059162"/>
            <a:ext cx="7173326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7639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C0ED9-1E9B-49F5-B924-049BD195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73" y="-153880"/>
            <a:ext cx="10353762" cy="970450"/>
          </a:xfrm>
        </p:spPr>
        <p:txBody>
          <a:bodyPr/>
          <a:lstStyle/>
          <a:p>
            <a:r>
              <a:rPr lang="ru-RU" dirty="0"/>
              <a:t>Т-34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E6CFE-30BF-47D2-8846-F297BBB2B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BD0544-9A16-48AB-B545-191C61063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0" y="816570"/>
            <a:ext cx="11611991" cy="5797866"/>
          </a:xfrm>
          <a:prstGeom prst="rect">
            <a:avLst/>
          </a:prstGeom>
          <a:effectLst>
            <a:glow rad="596900">
              <a:schemeClr val="tx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667550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3AD2A-C1F0-440F-AB49-5906C2280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82858"/>
            <a:ext cx="10353762" cy="970450"/>
          </a:xfrm>
        </p:spPr>
        <p:txBody>
          <a:bodyPr/>
          <a:lstStyle/>
          <a:p>
            <a:r>
              <a:rPr lang="ru-RU" dirty="0"/>
              <a:t>Танкостроители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11A4F9-7DB3-4325-87C7-D63B1BD52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653" y="906651"/>
            <a:ext cx="6507333" cy="5556293"/>
          </a:xfrm>
        </p:spPr>
        <p:txBody>
          <a:bodyPr/>
          <a:lstStyle/>
          <a:p>
            <a:r>
              <a:rPr lang="ru-RU" b="0" i="0" dirty="0">
                <a:effectLst/>
              </a:rPr>
              <a:t>Морозов Александр Александрович – главный конструктор Уральского танкового завода №183 имени Коминтерна Наркомата танковой промышленности СССР, город Нижний Тагил Свердловской области; начальник и главный конструктор Харьковского конструкторского бюро машиностроения Министерства оборонной промышленности СССР, Украинская ССР.</a:t>
            </a:r>
            <a:endParaRPr lang="ru-RU" dirty="0"/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4B7451E5-6A13-4F4F-B426-C5E954B21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44" y="1043126"/>
            <a:ext cx="3543465" cy="4771748"/>
          </a:xfrm>
          <a:prstGeom prst="rect">
            <a:avLst/>
          </a:prstGeom>
          <a:noFill/>
          <a:effectLst>
            <a:glow rad="711200">
              <a:schemeClr val="tx1">
                <a:alpha val="65000"/>
              </a:schemeClr>
            </a:glow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2868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8EC46-3CD4-41DD-8794-944FED69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-98818"/>
            <a:ext cx="10353762" cy="970450"/>
          </a:xfrm>
        </p:spPr>
        <p:txBody>
          <a:bodyPr/>
          <a:lstStyle/>
          <a:p>
            <a:r>
              <a:rPr lang="ru-RU" dirty="0"/>
              <a:t>Благодарим всех за внимание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6BCB06-88CD-44B6-9B69-3AB5204AF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67" y="4040981"/>
            <a:ext cx="2324100" cy="2286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AA0FA8-28F8-48F2-8D57-6BB38A70F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2028">
            <a:off x="211971" y="3242051"/>
            <a:ext cx="3429479" cy="447737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E135ADF1-6A45-430A-9EA1-3E75B05EC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765"/>
            <a:ext cx="12192000" cy="18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5CDE18-0C8F-48FB-9FC9-5626B8755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5120" y="2644351"/>
            <a:ext cx="4246880" cy="42136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752B707-9E43-4125-A8CC-3D2571B08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29297">
            <a:off x="5260016" y="3120243"/>
            <a:ext cx="2629267" cy="4572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5D01399-F57B-4556-BEF1-4DB3181D9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8240">
            <a:off x="3423617" y="5074169"/>
            <a:ext cx="3905795" cy="4953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6E50A7-67F4-45B2-BB51-BB7BA92DBF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916800">
            <a:off x="3142973" y="2940544"/>
            <a:ext cx="2191056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087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B3B06-3B71-41D4-854C-3458231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2" cy="970450"/>
          </a:xfrm>
        </p:spPr>
        <p:txBody>
          <a:bodyPr/>
          <a:lstStyle/>
          <a:p>
            <a:r>
              <a:rPr lang="ru-RU" dirty="0"/>
              <a:t>Конструкторы стрелкового оружия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1CD470-F598-4F61-86A1-05D9D58E7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671" y="1732449"/>
            <a:ext cx="6961886" cy="4384266"/>
          </a:xfrm>
        </p:spPr>
        <p:txBody>
          <a:bodyPr/>
          <a:lstStyle/>
          <a:p>
            <a:r>
              <a:rPr lang="ru-RU" b="1" u="sng" dirty="0">
                <a:solidFill>
                  <a:schemeClr val="tx1"/>
                </a:solidFill>
                <a:effectLst/>
              </a:rPr>
              <a:t>Михаил Тимофеевич Калашников </a:t>
            </a:r>
            <a:r>
              <a:rPr lang="ru-RU" b="0" i="0" dirty="0">
                <a:solidFill>
                  <a:schemeClr val="tx1"/>
                </a:solidFill>
                <a:effectLst/>
              </a:rPr>
              <a:t>— выдающийся конструктор стрелкового оружия в </a:t>
            </a:r>
            <a:r>
              <a:rPr lang="ru-RU" b="1" i="0" dirty="0">
                <a:solidFill>
                  <a:schemeClr val="tx1"/>
                </a:solidFill>
                <a:effectLst/>
              </a:rPr>
              <a:t>СССР</a:t>
            </a:r>
            <a:r>
              <a:rPr lang="ru-RU" b="0" i="0" dirty="0">
                <a:solidFill>
                  <a:schemeClr val="tx1"/>
                </a:solidFill>
                <a:effectLst/>
              </a:rPr>
              <a:t> и </a:t>
            </a:r>
            <a:r>
              <a:rPr lang="ru-RU" b="1" i="0" dirty="0">
                <a:solidFill>
                  <a:schemeClr val="tx1"/>
                </a:solidFill>
                <a:effectLst/>
              </a:rPr>
              <a:t>России</a:t>
            </a:r>
            <a:r>
              <a:rPr lang="ru-RU" b="0" i="0" dirty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</a:rPr>
              <a:t>Михаил Калашников разработал автомат, который впоследствии стал известен как </a:t>
            </a:r>
            <a:r>
              <a:rPr lang="ru-RU" b="1" i="0" dirty="0">
                <a:solidFill>
                  <a:schemeClr val="tx1"/>
                </a:solidFill>
                <a:effectLst/>
              </a:rPr>
              <a:t>АК-47</a:t>
            </a:r>
            <a:r>
              <a:rPr lang="ru-RU" b="0" i="0" dirty="0">
                <a:solidFill>
                  <a:schemeClr val="tx1"/>
                </a:solidFill>
                <a:effectLst/>
              </a:rPr>
              <a:t>. В 1949 году автомат Калашникова был принят на вооружение, а в 1950-х годах лицензии на производство автоматов передали </a:t>
            </a:r>
            <a:r>
              <a:rPr lang="ru-RU" b="1" i="0" dirty="0">
                <a:solidFill>
                  <a:schemeClr val="tx1"/>
                </a:solidFill>
                <a:effectLst/>
              </a:rPr>
              <a:t>18</a:t>
            </a:r>
            <a:r>
              <a:rPr lang="ru-RU" b="0" i="0" dirty="0">
                <a:solidFill>
                  <a:schemeClr val="tx1"/>
                </a:solidFill>
                <a:effectLst/>
              </a:rPr>
              <a:t> странам — </a:t>
            </a:r>
            <a:r>
              <a:rPr lang="ru-RU" b="0" i="0" u="sng" dirty="0">
                <a:solidFill>
                  <a:schemeClr val="tx1"/>
                </a:solidFill>
                <a:effectLst/>
              </a:rPr>
              <a:t>союзникам</a:t>
            </a:r>
            <a:r>
              <a:rPr lang="ru-RU" b="0" i="0" dirty="0">
                <a:solidFill>
                  <a:schemeClr val="tx1"/>
                </a:solidFill>
                <a:effectLst/>
              </a:rPr>
              <a:t> СССР. Кроме того, в ряде государств развернули производство автомата без лицензии. Вкупе с надежностью и простотой эксплуатации это позволило </a:t>
            </a:r>
            <a:r>
              <a:rPr lang="ru-RU" b="1" i="0" dirty="0">
                <a:solidFill>
                  <a:schemeClr val="tx1"/>
                </a:solidFill>
                <a:effectLst/>
              </a:rPr>
              <a:t>АК</a:t>
            </a:r>
            <a:r>
              <a:rPr lang="ru-RU" b="0" i="0" dirty="0">
                <a:solidFill>
                  <a:schemeClr val="tx1"/>
                </a:solidFill>
                <a:effectLst/>
              </a:rPr>
              <a:t> стать самым распространенным стрелковым оружием во всем мире.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2D6B4619-B731-40CB-AE2A-DC7FF66B6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5" y="1300579"/>
            <a:ext cx="3198494" cy="4816136"/>
          </a:xfrm>
          <a:prstGeom prst="rect">
            <a:avLst/>
          </a:prstGeom>
          <a:noFill/>
          <a:effectLst>
            <a:glow rad="1054100">
              <a:schemeClr val="tx1">
                <a:alpha val="40000"/>
              </a:schemeClr>
            </a:glow>
            <a:reflection endPos="0" dir="5400000" sy="-100000" algn="bl" rotWithShape="0"/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33499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512E9-4DED-4DDF-9F9A-A3F62132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96350"/>
            <a:ext cx="10353762" cy="970450"/>
          </a:xfrm>
        </p:spPr>
        <p:txBody>
          <a:bodyPr/>
          <a:lstStyle/>
          <a:p>
            <a:r>
              <a:rPr lang="ru-RU" dirty="0"/>
              <a:t>АК-47</a:t>
            </a:r>
          </a:p>
        </p:txBody>
      </p:sp>
      <p:pic>
        <p:nvPicPr>
          <p:cNvPr id="3080" name="Picture 8" descr="Nature">
            <a:extLst>
              <a:ext uri="{FF2B5EF4-FFF2-40B4-BE49-F238E27FC236}">
                <a16:creationId xmlns:a16="http://schemas.microsoft.com/office/drawing/2014/main" id="{459FCE60-4102-4F65-9353-41D445AC5D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2" y="1713389"/>
            <a:ext cx="11612398" cy="4057095"/>
          </a:xfrm>
          <a:prstGeom prst="rect">
            <a:avLst/>
          </a:prstGeom>
          <a:noFill/>
          <a:effectLst>
            <a:glow rad="800100">
              <a:schemeClr val="tx1"/>
            </a:glow>
            <a:outerShdw blurRad="25400" dir="17880000">
              <a:srgbClr val="000000">
                <a:alpha val="46000"/>
              </a:srgb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838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96A06-EE62-4C23-B32E-D3C1ACE6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96350"/>
            <a:ext cx="10353762" cy="970450"/>
          </a:xfrm>
        </p:spPr>
        <p:txBody>
          <a:bodyPr/>
          <a:lstStyle/>
          <a:p>
            <a:r>
              <a:rPr lang="ru-RU" dirty="0"/>
              <a:t>Конструкторы стрелкового оружия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BF903-53A8-488C-87A4-9EA859FD5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6303" y="1732449"/>
            <a:ext cx="6837600" cy="4058751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i="0" u="sng" dirty="0">
                <a:solidFill>
                  <a:schemeClr val="tx1"/>
                </a:solidFill>
                <a:effectLst/>
              </a:rPr>
              <a:t>Георгий Семёнович Шпагин </a:t>
            </a:r>
            <a:r>
              <a:rPr lang="ru-RU" i="0" dirty="0">
                <a:solidFill>
                  <a:schemeClr val="tx1"/>
                </a:solidFill>
                <a:effectLst/>
              </a:rPr>
              <a:t>- </a:t>
            </a:r>
            <a:r>
              <a:rPr lang="ru-RU" b="0" i="0" dirty="0">
                <a:effectLst/>
                <a:latin typeface="-apple-system"/>
              </a:rPr>
              <a:t> </a:t>
            </a:r>
            <a:r>
              <a:rPr lang="ru-RU" b="0" i="0" dirty="0">
                <a:solidFill>
                  <a:schemeClr val="tx1"/>
                </a:solidFill>
                <a:effectLst/>
              </a:rPr>
              <a:t>советский конструктор стрелкового оружия, самым известным творением которого был пистолет-пулемёт </a:t>
            </a:r>
            <a:r>
              <a:rPr lang="ru-RU" b="1" i="0" dirty="0">
                <a:solidFill>
                  <a:schemeClr val="tx1"/>
                </a:solidFill>
                <a:effectLst/>
              </a:rPr>
              <a:t>ППШ-41</a:t>
            </a:r>
            <a:r>
              <a:rPr lang="ru-RU" b="0" i="0" dirty="0">
                <a:solidFill>
                  <a:schemeClr val="tx1"/>
                </a:solidFill>
                <a:effectLst/>
              </a:rPr>
              <a:t>.</a:t>
            </a:r>
          </a:p>
          <a:p>
            <a:pPr algn="just"/>
            <a:r>
              <a:rPr lang="ru-RU" b="0" i="0" dirty="0">
                <a:solidFill>
                  <a:schemeClr val="tx1"/>
                </a:solidFill>
                <a:effectLst/>
              </a:rPr>
              <a:t>Начав разработку нового оружия, </a:t>
            </a:r>
            <a:r>
              <a:rPr lang="ru-RU" b="1" i="0" dirty="0">
                <a:solidFill>
                  <a:schemeClr val="tx1"/>
                </a:solidFill>
                <a:effectLst/>
              </a:rPr>
              <a:t>Шпагин</a:t>
            </a:r>
            <a:r>
              <a:rPr lang="ru-RU" b="0" i="0" dirty="0">
                <a:solidFill>
                  <a:schemeClr val="tx1"/>
                </a:solidFill>
                <a:effectLst/>
              </a:rPr>
              <a:t> сделал особый упор на скорость производства. Со </a:t>
            </a:r>
            <a:r>
              <a:rPr lang="ru-RU" i="1" dirty="0">
                <a:solidFill>
                  <a:schemeClr val="tx1"/>
                </a:solidFill>
                <a:effectLst/>
              </a:rPr>
              <a:t>сложнейшей</a:t>
            </a:r>
            <a:r>
              <a:rPr lang="ru-RU" b="0" i="0" dirty="0">
                <a:solidFill>
                  <a:schemeClr val="tx1"/>
                </a:solidFill>
                <a:effectLst/>
              </a:rPr>
              <a:t> задачей он справился </a:t>
            </a:r>
            <a:r>
              <a:rPr lang="ru-RU" b="1" i="0" dirty="0">
                <a:solidFill>
                  <a:schemeClr val="tx1"/>
                </a:solidFill>
                <a:effectLst/>
              </a:rPr>
              <a:t>блестяще</a:t>
            </a:r>
            <a:r>
              <a:rPr lang="ru-RU" b="0" i="0" dirty="0">
                <a:solidFill>
                  <a:schemeClr val="tx1"/>
                </a:solidFill>
                <a:effectLst/>
              </a:rPr>
              <a:t>. Его пистолет-пулемёт могло сделать любое предприятие, располагавшее прессовым оборудованием, а во время войны таких предприятий было около двух десятков.</a:t>
            </a:r>
          </a:p>
          <a:p>
            <a:pPr algn="just"/>
            <a:r>
              <a:rPr lang="ru-RU" b="0" i="0" dirty="0">
                <a:solidFill>
                  <a:schemeClr val="tx1"/>
                </a:solidFill>
                <a:effectLst/>
              </a:rPr>
              <a:t>21 декабря 1940 года неприхотливое оружие системы Шпагина было </a:t>
            </a:r>
            <a:r>
              <a:rPr lang="ru-RU" b="0" i="0" u="sng" dirty="0">
                <a:solidFill>
                  <a:schemeClr val="tx1"/>
                </a:solidFill>
                <a:effectLst/>
              </a:rPr>
              <a:t>принято на вооружение Красной Армии.</a:t>
            </a:r>
          </a:p>
          <a:p>
            <a:pPr algn="l"/>
            <a:endParaRPr lang="ru-RU" b="0" i="0" dirty="0">
              <a:solidFill>
                <a:schemeClr val="tx1"/>
              </a:solidFill>
              <a:effectLst/>
            </a:endParaRPr>
          </a:p>
          <a:p>
            <a:pPr algn="l"/>
            <a:endParaRPr lang="ru-RU" b="0" i="0" dirty="0">
              <a:solidFill>
                <a:schemeClr val="tx1"/>
              </a:solidFill>
              <a:effectLst/>
            </a:endParaRPr>
          </a:p>
          <a:p>
            <a:pPr algn="l"/>
            <a:endParaRPr lang="ru-RU" i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5210FA18-4697-4EF8-BD3A-903B8B088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3" y="1732449"/>
            <a:ext cx="3227343" cy="4699062"/>
          </a:xfrm>
          <a:prstGeom prst="rect">
            <a:avLst/>
          </a:prstGeom>
          <a:noFill/>
          <a:effectLst>
            <a:glow rad="838200">
              <a:schemeClr val="tx1">
                <a:alpha val="52000"/>
              </a:schemeClr>
            </a:glow>
            <a:softEdge rad="368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7416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4941F-61C4-4BE9-A938-C231F1C5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/>
          <a:lstStyle/>
          <a:p>
            <a:r>
              <a:rPr lang="ru-RU" dirty="0"/>
              <a:t>ППШ-41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31F7C-3C49-4FF4-B310-BE5C9AEE7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809171"/>
            <a:ext cx="10353762" cy="4058751"/>
          </a:xfrm>
        </p:spPr>
        <p:txBody>
          <a:bodyPr/>
          <a:lstStyle/>
          <a:p>
            <a:r>
              <a:rPr lang="ru-RU" b="1" i="0" dirty="0">
                <a:solidFill>
                  <a:schemeClr val="tx1"/>
                </a:solidFill>
                <a:effectLst/>
              </a:rPr>
              <a:t>ППШ</a:t>
            </a:r>
            <a:r>
              <a:rPr lang="ru-RU" b="0" i="0" dirty="0">
                <a:solidFill>
                  <a:schemeClr val="tx1"/>
                </a:solidFill>
                <a:effectLst/>
              </a:rPr>
              <a:t> пользовался на фронте высоким авторитетом. Солдаты прозвали безотказное оружие «папашей», в честь него складывали частушки и стихи.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9483D71A-3D89-4D37-9454-708669641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96" y="1651943"/>
            <a:ext cx="10353762" cy="5006309"/>
          </a:xfrm>
          <a:prstGeom prst="rect">
            <a:avLst/>
          </a:prstGeom>
          <a:noFill/>
          <a:effectLst>
            <a:glow rad="368300">
              <a:schemeClr val="accent2">
                <a:lumMod val="40000"/>
                <a:lumOff val="60000"/>
                <a:alpha val="8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11689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E703A-E222-49C3-A9EE-7EDFCCD7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/>
          <a:lstStyle/>
          <a:p>
            <a:r>
              <a:rPr lang="ru-RU" dirty="0"/>
              <a:t>Авиаконструкторы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36854-0C11-4885-96D8-56EA01BB0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063" y="1102113"/>
            <a:ext cx="6456137" cy="5379868"/>
          </a:xfrm>
        </p:spPr>
        <p:txBody>
          <a:bodyPr/>
          <a:lstStyle/>
          <a:p>
            <a:r>
              <a:rPr lang="ru-RU" b="1" i="0" u="sng" dirty="0">
                <a:effectLst/>
              </a:rPr>
              <a:t>Сергей Владимирович Ильюшин </a:t>
            </a:r>
            <a:r>
              <a:rPr lang="ru-RU" i="0" dirty="0">
                <a:effectLst/>
              </a:rPr>
              <a:t>- </a:t>
            </a:r>
            <a:r>
              <a:rPr lang="ru-RU" b="0" i="0" dirty="0">
                <a:effectLst/>
              </a:rPr>
              <a:t>советский авиаконструктор, основатель конструкторского бюро самолетов имени </a:t>
            </a:r>
            <a:r>
              <a:rPr lang="ru-RU" b="1" i="0" dirty="0">
                <a:effectLst/>
              </a:rPr>
              <a:t>Ильюшина</a:t>
            </a:r>
            <a:r>
              <a:rPr lang="ru-RU" b="0" i="0" dirty="0">
                <a:effectLst/>
              </a:rPr>
              <a:t>. Он спроектировал штурмовик </a:t>
            </a:r>
            <a:r>
              <a:rPr lang="ru-RU" b="1" i="0" dirty="0">
                <a:effectLst/>
              </a:rPr>
              <a:t>Ил-2</a:t>
            </a:r>
            <a:r>
              <a:rPr lang="ru-RU" b="0" i="0" dirty="0">
                <a:effectLst/>
              </a:rPr>
              <a:t>, который совершил свой первый полет в 1939 году. Это самый производимый военный самолет, и он остается вторым по количеству производимых самолетов в истории, с </a:t>
            </a:r>
            <a:r>
              <a:rPr lang="ru-RU" b="0" i="0" u="sng" dirty="0">
                <a:effectLst/>
              </a:rPr>
              <a:t>более</a:t>
            </a:r>
            <a:r>
              <a:rPr lang="ru-RU" b="0" i="0" dirty="0">
                <a:effectLst/>
              </a:rPr>
              <a:t> чем 36 000 построенных, после американской Cessna 172.</a:t>
            </a:r>
            <a:endParaRPr lang="ru-RU" dirty="0"/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6FBA6F86-CE06-4DBF-A2A9-445561D33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493520"/>
            <a:ext cx="3635081" cy="4815740"/>
          </a:xfrm>
          <a:prstGeom prst="rect">
            <a:avLst/>
          </a:prstGeom>
          <a:noFill/>
          <a:effectLst>
            <a:glow rad="571500">
              <a:schemeClr val="tx1">
                <a:alpha val="57000"/>
              </a:schemeClr>
            </a:glow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754CB3-A03A-4A13-9339-8B5D407C8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063" y="4060588"/>
            <a:ext cx="7421336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210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05A4B-BBD2-430D-9F1D-875FA7EA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56" y="0"/>
            <a:ext cx="10353762" cy="970450"/>
          </a:xfrm>
        </p:spPr>
        <p:txBody>
          <a:bodyPr/>
          <a:lstStyle/>
          <a:p>
            <a:r>
              <a:rPr lang="ru-RU" dirty="0"/>
              <a:t>Ил-2 «Штурмовик»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634760C2-56DC-403F-AC1B-177E4BD5D7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98" y="1077911"/>
            <a:ext cx="10998603" cy="4852372"/>
          </a:xfrm>
          <a:prstGeom prst="rect">
            <a:avLst/>
          </a:prstGeom>
          <a:noFill/>
          <a:effectLst>
            <a:glow rad="482600">
              <a:schemeClr val="tx1">
                <a:alpha val="74000"/>
              </a:schemeClr>
            </a:glow>
            <a:outerShdw blurRad="25400" dir="17880000">
              <a:srgbClr val="000000">
                <a:alpha val="4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7219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F51D3-7964-4506-9DF8-FD982C1AB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75" y="0"/>
            <a:ext cx="10353762" cy="970450"/>
          </a:xfrm>
        </p:spPr>
        <p:txBody>
          <a:bodyPr/>
          <a:lstStyle/>
          <a:p>
            <a:r>
              <a:rPr lang="ru-RU" dirty="0"/>
              <a:t>Авиаконструкторы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98195C-3558-4886-91EF-F39EE6442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519" y="970450"/>
            <a:ext cx="7173077" cy="5598159"/>
          </a:xfrm>
        </p:spPr>
        <p:txBody>
          <a:bodyPr/>
          <a:lstStyle/>
          <a:p>
            <a:r>
              <a:rPr lang="ru-RU" b="1" u="sng" dirty="0"/>
              <a:t>Александр Сергеевич Яковлев</a:t>
            </a:r>
            <a:r>
              <a:rPr lang="ru-RU" b="1" dirty="0"/>
              <a:t> </a:t>
            </a:r>
            <a:r>
              <a:rPr lang="ru-RU" dirty="0"/>
              <a:t>– советский авиаконструктор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</a:rPr>
              <a:t>Под руководством Яковлева ОКБ 115 выпустило свыше 200 типов и модификаций летательных аппаратов, в том числе более 100 серийных. С 1932 года самолёты ОКБ непрерывно находятся в крупносерийном производстве и эксплуатации. За 70 лет построено 70 000 самолётов «</a:t>
            </a:r>
            <a:r>
              <a:rPr lang="ru-RU" b="1" i="0" dirty="0">
                <a:solidFill>
                  <a:schemeClr val="tx1"/>
                </a:solidFill>
                <a:effectLst/>
              </a:rPr>
              <a:t>Як</a:t>
            </a:r>
            <a:r>
              <a:rPr lang="ru-RU" b="0" i="0" dirty="0">
                <a:solidFill>
                  <a:schemeClr val="tx1"/>
                </a:solidFill>
                <a:effectLst/>
              </a:rPr>
              <a:t>». </a:t>
            </a:r>
            <a:r>
              <a:rPr lang="ru-RU" b="1" i="0" u="sng" dirty="0">
                <a:solidFill>
                  <a:schemeClr val="tx1"/>
                </a:solidFill>
                <a:effectLst/>
              </a:rPr>
              <a:t>Во время Великой Отечественной войны</a:t>
            </a:r>
            <a:r>
              <a:rPr lang="ru-RU" b="1" i="0" dirty="0">
                <a:solidFill>
                  <a:schemeClr val="tx1"/>
                </a:solidFill>
                <a:effectLst/>
              </a:rPr>
              <a:t> </a:t>
            </a:r>
            <a:r>
              <a:rPr lang="ru-RU" b="0" i="0" dirty="0">
                <a:solidFill>
                  <a:schemeClr val="tx1"/>
                </a:solidFill>
                <a:effectLst/>
              </a:rPr>
              <a:t>для фронта было построено 40 000 самолётов «</a:t>
            </a:r>
            <a:r>
              <a:rPr lang="ru-RU" b="1" i="0" dirty="0">
                <a:solidFill>
                  <a:schemeClr val="tx1"/>
                </a:solidFill>
                <a:effectLst/>
              </a:rPr>
              <a:t>Як</a:t>
            </a:r>
            <a:r>
              <a:rPr lang="ru-RU" b="0" i="0" dirty="0">
                <a:solidFill>
                  <a:schemeClr val="tx1"/>
                </a:solidFill>
                <a:effectLst/>
              </a:rPr>
              <a:t>». На самолётах КБ Яковлева установлено 74 мировых рекорда.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BEA7EBC-A2F7-4A12-A6D0-5A6E5959D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" y="1280160"/>
            <a:ext cx="3238500" cy="4297680"/>
          </a:xfrm>
          <a:prstGeom prst="rect">
            <a:avLst/>
          </a:prstGeom>
          <a:noFill/>
          <a:effectLst>
            <a:glow rad="520700">
              <a:schemeClr val="tx1">
                <a:alpha val="54000"/>
              </a:schemeClr>
            </a:glo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80960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90CC2-B37F-4071-BF1A-DD790A34D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65103"/>
            <a:ext cx="10353762" cy="970450"/>
          </a:xfrm>
        </p:spPr>
        <p:txBody>
          <a:bodyPr/>
          <a:lstStyle/>
          <a:p>
            <a:r>
              <a:rPr lang="ru-RU" dirty="0"/>
              <a:t>Як-1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98B05A-FD49-4283-A0BD-DE159DB5F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576" y="631420"/>
            <a:ext cx="10353762" cy="4058751"/>
          </a:xfrm>
        </p:spPr>
        <p:txBody>
          <a:bodyPr/>
          <a:lstStyle/>
          <a:p>
            <a:r>
              <a:rPr lang="ru-RU" b="1" i="0" dirty="0">
                <a:solidFill>
                  <a:schemeClr val="tx1"/>
                </a:solidFill>
                <a:effectLst/>
              </a:rPr>
              <a:t>Як-1</a:t>
            </a:r>
            <a:r>
              <a:rPr lang="ru-RU" b="0" i="0" dirty="0">
                <a:solidFill>
                  <a:schemeClr val="tx1"/>
                </a:solidFill>
                <a:effectLst/>
              </a:rPr>
              <a:t> — советский одномоторный самолёт-истребитель </a:t>
            </a:r>
            <a:r>
              <a:rPr lang="ru-RU" b="0" i="0" u="sng" dirty="0">
                <a:solidFill>
                  <a:schemeClr val="tx1"/>
                </a:solidFill>
                <a:effectLst/>
              </a:rPr>
              <a:t>Второй мировой войны</a:t>
            </a:r>
            <a:r>
              <a:rPr lang="ru-RU" b="0" i="0" dirty="0">
                <a:solidFill>
                  <a:schemeClr val="tx1"/>
                </a:solidFill>
                <a:effectLst/>
              </a:rPr>
              <a:t>. Первый боевой самолёт, разработанный заводом № 115 под управлением Александра Сергеевича Яковлева. </a:t>
            </a:r>
            <a:r>
              <a:rPr lang="ru-RU" i="1" dirty="0">
                <a:effectLst/>
              </a:rPr>
              <a:t>Производился с 1940 по 1944 годы.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9220" name="Picture 4" descr="Picture background">
            <a:extLst>
              <a:ext uri="{FF2B5EF4-FFF2-40B4-BE49-F238E27FC236}">
                <a16:creationId xmlns:a16="http://schemas.microsoft.com/office/drawing/2014/main" id="{16633081-0F22-480E-9994-B207DCC3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7" y="1802167"/>
            <a:ext cx="11123720" cy="4935984"/>
          </a:xfrm>
          <a:prstGeom prst="rect">
            <a:avLst/>
          </a:prstGeom>
          <a:noFill/>
          <a:effectLst>
            <a:glow rad="393700">
              <a:schemeClr val="tx1">
                <a:alpha val="8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90263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176</TotalTime>
  <Words>450</Words>
  <Application>Microsoft Office PowerPoint</Application>
  <PresentationFormat>Широкоэкранный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-apple-system</vt:lpstr>
      <vt:lpstr>Calisto MT</vt:lpstr>
      <vt:lpstr>Wingdings 2</vt:lpstr>
      <vt:lpstr>Сланец</vt:lpstr>
      <vt:lpstr>Конструкторы оружия ВОв (Стрелковое оружие, танки, авиаконструкторы) </vt:lpstr>
      <vt:lpstr>Конструкторы стрелкового оружия</vt:lpstr>
      <vt:lpstr>АК-47</vt:lpstr>
      <vt:lpstr>Конструкторы стрелкового оружия</vt:lpstr>
      <vt:lpstr>ППШ-41</vt:lpstr>
      <vt:lpstr>Авиаконструкторы</vt:lpstr>
      <vt:lpstr>Ил-2 «Штурмовик»</vt:lpstr>
      <vt:lpstr>Авиаконструкторы</vt:lpstr>
      <vt:lpstr>Як-1</vt:lpstr>
      <vt:lpstr>Танкостроители</vt:lpstr>
      <vt:lpstr>Т-34</vt:lpstr>
      <vt:lpstr>Танкостроители</vt:lpstr>
      <vt:lpstr>Благодарим всех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Конструкторы оружия ВОв (Стрелковое оружие, танки, авиаконструкторы)</dc:title>
  <dc:creator>Дмитрий Краснов</dc:creator>
  <cp:lastModifiedBy>Дмитрий Краснов</cp:lastModifiedBy>
  <cp:revision>15</cp:revision>
  <dcterms:created xsi:type="dcterms:W3CDTF">2024-05-03T19:30:45Z</dcterms:created>
  <dcterms:modified xsi:type="dcterms:W3CDTF">2024-05-05T21:49:43Z</dcterms:modified>
</cp:coreProperties>
</file>