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6640D-ED41-4070-9E52-FC81C7511FE1}" v="267" dt="2024-05-17T07:29:26.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0860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017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969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1236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9858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2907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973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08522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1119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385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2006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4773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8402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5052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6349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9259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03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028252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365540"/>
            <a:ext cx="8825658" cy="2335667"/>
          </a:xfrm>
        </p:spPr>
        <p:txBody>
          <a:bodyPr/>
          <a:lstStyle/>
          <a:p>
            <a:pPr algn="ctr"/>
            <a:r>
              <a:rPr lang="ru-RU" dirty="0"/>
              <a:t>Хиросима и Нагасаки</a:t>
            </a:r>
          </a:p>
        </p:txBody>
      </p:sp>
      <p:sp>
        <p:nvSpPr>
          <p:cNvPr id="3" name="Подзаголовок 2"/>
          <p:cNvSpPr>
            <a:spLocks noGrp="1"/>
          </p:cNvSpPr>
          <p:nvPr>
            <p:ph type="subTitle" idx="1"/>
          </p:nvPr>
        </p:nvSpPr>
        <p:spPr>
          <a:xfrm>
            <a:off x="1154955" y="3419033"/>
            <a:ext cx="8825658" cy="2219767"/>
          </a:xfrm>
        </p:spPr>
        <p:txBody>
          <a:bodyPr/>
          <a:lstStyle/>
          <a:p>
            <a:pPr algn="ctr"/>
            <a:r>
              <a:rPr lang="ru-RU" dirty="0"/>
              <a:t>История </a:t>
            </a:r>
            <a:r>
              <a:rPr lang="ru-RU" dirty="0" err="1"/>
              <a:t>велечайшей</a:t>
            </a:r>
            <a:r>
              <a:rPr lang="ru-RU" dirty="0"/>
              <a:t> катастрофы</a:t>
            </a:r>
          </a:p>
          <a:p>
            <a:pPr algn="ctr"/>
            <a:r>
              <a:rPr lang="ru-RU" dirty="0"/>
              <a:t>6-8 августа 1945 года</a:t>
            </a:r>
          </a:p>
        </p:txBody>
      </p:sp>
    </p:spTree>
    <p:extLst>
      <p:ext uri="{BB962C8B-B14F-4D97-AF65-F5344CB8AC3E}">
        <p14:creationId xmlns:p14="http://schemas.microsoft.com/office/powerpoint/2010/main" val="13516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7C012-CD0D-2293-C17E-8C76AFF9216B}"/>
              </a:ext>
            </a:extLst>
          </p:cNvPr>
          <p:cNvSpPr>
            <a:spLocks noGrp="1"/>
          </p:cNvSpPr>
          <p:nvPr>
            <p:ph type="title"/>
          </p:nvPr>
        </p:nvSpPr>
        <p:spPr>
          <a:xfrm>
            <a:off x="646111" y="452718"/>
            <a:ext cx="9956896" cy="1069226"/>
          </a:xfrm>
        </p:spPr>
        <p:txBody>
          <a:bodyPr/>
          <a:lstStyle/>
          <a:p>
            <a:r>
              <a:rPr lang="ru-RU" dirty="0"/>
              <a:t>Хиросима-</a:t>
            </a:r>
            <a:r>
              <a:rPr lang="ru-RU" sz="2400" dirty="0">
                <a:ea typeface="+mj-lt"/>
                <a:cs typeface="+mj-lt"/>
              </a:rPr>
              <a:t>90 до 166 тысяч человек погибли в результате</a:t>
            </a:r>
            <a:endParaRPr lang="ru-RU" sz="2400" dirty="0"/>
          </a:p>
        </p:txBody>
      </p:sp>
      <p:pic>
        <p:nvPicPr>
          <p:cNvPr id="4" name="Объект 3" descr="Изображение выглядит как текст, плакат, снимок экрана, на открытом воздухе&#10;&#10;Автоматически созданное описание">
            <a:extLst>
              <a:ext uri="{FF2B5EF4-FFF2-40B4-BE49-F238E27FC236}">
                <a16:creationId xmlns:a16="http://schemas.microsoft.com/office/drawing/2014/main" id="{4464FF1A-A5ED-BD83-4D6E-0BEDDEBF3759}"/>
              </a:ext>
            </a:extLst>
          </p:cNvPr>
          <p:cNvPicPr>
            <a:picLocks noGrp="1" noChangeAspect="1"/>
          </p:cNvPicPr>
          <p:nvPr>
            <p:ph idx="1"/>
          </p:nvPr>
        </p:nvPicPr>
        <p:blipFill>
          <a:blip r:embed="rId2"/>
          <a:stretch>
            <a:fillRect/>
          </a:stretch>
        </p:blipFill>
        <p:spPr>
          <a:xfrm>
            <a:off x="955991" y="1861347"/>
            <a:ext cx="9793356" cy="4689059"/>
          </a:xfrm>
        </p:spPr>
      </p:pic>
    </p:spTree>
    <p:extLst>
      <p:ext uri="{BB962C8B-B14F-4D97-AF65-F5344CB8AC3E}">
        <p14:creationId xmlns:p14="http://schemas.microsoft.com/office/powerpoint/2010/main" val="2128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A3E4B6-2698-9840-242C-1E0397ED02D8}"/>
              </a:ext>
            </a:extLst>
          </p:cNvPr>
          <p:cNvSpPr>
            <a:spLocks noGrp="1"/>
          </p:cNvSpPr>
          <p:nvPr>
            <p:ph type="title"/>
          </p:nvPr>
        </p:nvSpPr>
        <p:spPr/>
        <p:txBody>
          <a:bodyPr/>
          <a:lstStyle/>
          <a:p>
            <a:r>
              <a:rPr lang="ru-RU"/>
              <a:t>Нагасаки-</a:t>
            </a:r>
            <a:r>
              <a:rPr lang="ru-RU" sz="2800">
                <a:ea typeface="+mj-lt"/>
                <a:cs typeface="+mj-lt"/>
              </a:rPr>
              <a:t>от 60 до 80 тысяч человек</a:t>
            </a:r>
            <a:endParaRPr lang="ru-RU" sz="2800"/>
          </a:p>
        </p:txBody>
      </p:sp>
      <p:pic>
        <p:nvPicPr>
          <p:cNvPr id="4" name="Объект 3" descr="Изображение выглядит как текст, карта, снимок экрана, водородная бомба&#10;&#10;Автоматически созданное описание">
            <a:extLst>
              <a:ext uri="{FF2B5EF4-FFF2-40B4-BE49-F238E27FC236}">
                <a16:creationId xmlns:a16="http://schemas.microsoft.com/office/drawing/2014/main" id="{409EC299-6E43-7E19-CB19-FAB1A8CA204B}"/>
              </a:ext>
            </a:extLst>
          </p:cNvPr>
          <p:cNvPicPr>
            <a:picLocks noGrp="1" noChangeAspect="1"/>
          </p:cNvPicPr>
          <p:nvPr>
            <p:ph idx="1"/>
          </p:nvPr>
        </p:nvPicPr>
        <p:blipFill>
          <a:blip r:embed="rId2"/>
          <a:stretch>
            <a:fillRect/>
          </a:stretch>
        </p:blipFill>
        <p:spPr>
          <a:xfrm>
            <a:off x="1338937" y="1474825"/>
            <a:ext cx="8397986" cy="4943060"/>
          </a:xfrm>
        </p:spPr>
      </p:pic>
    </p:spTree>
    <p:extLst>
      <p:ext uri="{BB962C8B-B14F-4D97-AF65-F5344CB8AC3E}">
        <p14:creationId xmlns:p14="http://schemas.microsoft.com/office/powerpoint/2010/main" val="82335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BAAD3-127B-0CE4-F052-6F9A0BC5EF45}"/>
              </a:ext>
            </a:extLst>
          </p:cNvPr>
          <p:cNvSpPr>
            <a:spLocks noGrp="1"/>
          </p:cNvSpPr>
          <p:nvPr>
            <p:ph type="title"/>
          </p:nvPr>
        </p:nvSpPr>
        <p:spPr>
          <a:xfrm>
            <a:off x="1154956" y="575733"/>
            <a:ext cx="8825657" cy="855474"/>
          </a:xfrm>
        </p:spPr>
        <p:txBody>
          <a:bodyPr/>
          <a:lstStyle/>
          <a:p>
            <a:pPr algn="ctr"/>
            <a:r>
              <a:rPr lang="ru-RU" dirty="0"/>
              <a:t>История ядерной бомбы</a:t>
            </a:r>
          </a:p>
        </p:txBody>
      </p:sp>
      <p:sp>
        <p:nvSpPr>
          <p:cNvPr id="3" name="Текст 2">
            <a:extLst>
              <a:ext uri="{FF2B5EF4-FFF2-40B4-BE49-F238E27FC236}">
                <a16:creationId xmlns:a16="http://schemas.microsoft.com/office/drawing/2014/main" id="{81CE5E01-6537-3A17-B053-383776E69E6F}"/>
              </a:ext>
            </a:extLst>
          </p:cNvPr>
          <p:cNvSpPr>
            <a:spLocks noGrp="1"/>
          </p:cNvSpPr>
          <p:nvPr>
            <p:ph type="body" idx="1"/>
          </p:nvPr>
        </p:nvSpPr>
        <p:spPr>
          <a:xfrm>
            <a:off x="337738" y="1718338"/>
            <a:ext cx="11531309" cy="4902312"/>
          </a:xfrm>
        </p:spPr>
        <p:txBody>
          <a:bodyPr vert="horz" lIns="91440" tIns="45720" rIns="91440" bIns="45720" rtlCol="0" anchor="t">
            <a:noAutofit/>
          </a:bodyPr>
          <a:lstStyle/>
          <a:p>
            <a:r>
              <a:rPr lang="ru-RU" sz="1800" dirty="0">
                <a:solidFill>
                  <a:schemeClr val="tx1"/>
                </a:solidFill>
                <a:ea typeface="+mj-lt"/>
                <a:cs typeface="+mj-lt"/>
              </a:rPr>
              <a:t>Теоретические начала военного применения атомного распада были заложены открытием радиоактивности семьей Кюри (1898 г.), работами Э. Резерфорда (1911 г.). Практически ядро атома сумели расщепить ирландец Э. Уолтон и англичанин Д. </a:t>
            </a:r>
            <a:r>
              <a:rPr lang="ru-RU" sz="1800" err="1">
                <a:solidFill>
                  <a:schemeClr val="tx1"/>
                </a:solidFill>
                <a:ea typeface="+mj-lt"/>
                <a:cs typeface="+mj-lt"/>
              </a:rPr>
              <a:t>Кокрофт</a:t>
            </a:r>
            <a:r>
              <a:rPr lang="ru-RU" sz="1800" dirty="0">
                <a:solidFill>
                  <a:schemeClr val="tx1"/>
                </a:solidFill>
                <a:ea typeface="+mj-lt"/>
                <a:cs typeface="+mj-lt"/>
              </a:rPr>
              <a:t> (1932 г.) в Кембридже. В английском Бирмингемском университете О. Фриш и Р. </a:t>
            </a:r>
            <a:r>
              <a:rPr lang="ru-RU" sz="1800" err="1">
                <a:solidFill>
                  <a:schemeClr val="tx1"/>
                </a:solidFill>
                <a:ea typeface="+mj-lt"/>
                <a:cs typeface="+mj-lt"/>
              </a:rPr>
              <a:t>Пайерлс</a:t>
            </a:r>
            <a:r>
              <a:rPr lang="ru-RU" sz="1800" dirty="0">
                <a:solidFill>
                  <a:schemeClr val="tx1"/>
                </a:solidFill>
                <a:ea typeface="+mj-lt"/>
                <a:cs typeface="+mj-lt"/>
              </a:rPr>
              <a:t> (1939 г.) теоретически рассчитали критическую массу урана, необходимую для взрыва бомбы. Она составила 10 килограммов урана -235. Работы по конструированию атомной бомбы США и Германия начали практически одновременно (август, сентябрь 1939 г.). Но Германия, не имевшая собственных запасов урановой руды и занятая военными действиями, не могла уделять первоочередного внимания ядерному оружию. Работы В. Гейзенберга по строительству ядерного реактора двигались медленно. Из пяти методов разделения изотопов эффективным оказался только один. Практическому эксперименту получения цепной реакции (январь 1945 г.) помешал демонтаж оборудования, который провели под угрозой приближения советских войск.</a:t>
            </a:r>
            <a:endParaRPr lang="ru-RU" sz="1800">
              <a:solidFill>
                <a:schemeClr val="tx1"/>
              </a:solidFill>
              <a:ea typeface="+mj-lt"/>
              <a:cs typeface="+mj-lt"/>
            </a:endParaRPr>
          </a:p>
        </p:txBody>
      </p:sp>
    </p:spTree>
    <p:extLst>
      <p:ext uri="{BB962C8B-B14F-4D97-AF65-F5344CB8AC3E}">
        <p14:creationId xmlns:p14="http://schemas.microsoft.com/office/powerpoint/2010/main" val="233419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60EB4C-C3F1-0117-359F-CAD5D2F17743}"/>
              </a:ext>
            </a:extLst>
          </p:cNvPr>
          <p:cNvSpPr>
            <a:spLocks noGrp="1"/>
          </p:cNvSpPr>
          <p:nvPr>
            <p:ph type="title"/>
          </p:nvPr>
        </p:nvSpPr>
        <p:spPr>
          <a:xfrm>
            <a:off x="646111" y="220805"/>
            <a:ext cx="9404723" cy="1632443"/>
          </a:xfrm>
        </p:spPr>
        <p:txBody>
          <a:bodyPr/>
          <a:lstStyle/>
          <a:p>
            <a:r>
              <a:rPr lang="ru-RU" dirty="0"/>
              <a:t>Отец ядерной бомбы: </a:t>
            </a:r>
            <a:br>
              <a:rPr lang="ru-RU" dirty="0"/>
            </a:br>
            <a:r>
              <a:rPr lang="ru-RU" dirty="0"/>
              <a:t>Роберт Оппенгеймер</a:t>
            </a:r>
          </a:p>
        </p:txBody>
      </p:sp>
      <p:pic>
        <p:nvPicPr>
          <p:cNvPr id="4" name="Объект 3" descr="Изображение выглядит как Человеческое лицо, человек, одежда, дым&#10;&#10;Автоматически созданное описание">
            <a:extLst>
              <a:ext uri="{FF2B5EF4-FFF2-40B4-BE49-F238E27FC236}">
                <a16:creationId xmlns:a16="http://schemas.microsoft.com/office/drawing/2014/main" id="{7D9A2174-8915-3DD4-032F-D3147E73B060}"/>
              </a:ext>
            </a:extLst>
          </p:cNvPr>
          <p:cNvPicPr>
            <a:picLocks noGrp="1" noChangeAspect="1"/>
          </p:cNvPicPr>
          <p:nvPr>
            <p:ph idx="1"/>
          </p:nvPr>
        </p:nvPicPr>
        <p:blipFill>
          <a:blip r:embed="rId2"/>
          <a:stretch>
            <a:fillRect/>
          </a:stretch>
        </p:blipFill>
        <p:spPr>
          <a:xfrm>
            <a:off x="2420492" y="1585258"/>
            <a:ext cx="6742876" cy="5031408"/>
          </a:xfrm>
        </p:spPr>
      </p:pic>
    </p:spTree>
    <p:extLst>
      <p:ext uri="{BB962C8B-B14F-4D97-AF65-F5344CB8AC3E}">
        <p14:creationId xmlns:p14="http://schemas.microsoft.com/office/powerpoint/2010/main" val="315673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701D83-B78D-5A72-CE90-1ED43E842DCD}"/>
              </a:ext>
            </a:extLst>
          </p:cNvPr>
          <p:cNvSpPr>
            <a:spLocks noGrp="1"/>
          </p:cNvSpPr>
          <p:nvPr>
            <p:ph type="title"/>
          </p:nvPr>
        </p:nvSpPr>
        <p:spPr>
          <a:xfrm>
            <a:off x="646111" y="452718"/>
            <a:ext cx="9404723" cy="1588269"/>
          </a:xfrm>
        </p:spPr>
        <p:txBody>
          <a:bodyPr/>
          <a:lstStyle/>
          <a:p>
            <a:r>
              <a:rPr lang="ru-RU" sz="1200">
                <a:ea typeface="+mj-lt"/>
                <a:cs typeface="+mj-lt"/>
              </a:rPr>
              <a:t> </a:t>
            </a:r>
            <a:r>
              <a:rPr lang="ru-RU" sz="2800">
                <a:ea typeface="+mj-lt"/>
                <a:cs typeface="+mj-lt"/>
              </a:rPr>
              <a:t>B-29 с именем Enola Gay под командованием полковника Пола Тиббетса сбросил «Малыша</a:t>
            </a:r>
            <a:r>
              <a:rPr lang="ru-RU" sz="1200">
                <a:ea typeface="+mj-lt"/>
                <a:cs typeface="+mj-lt"/>
              </a:rPr>
              <a:t>»</a:t>
            </a:r>
            <a:endParaRPr lang="ru-RU">
              <a:ea typeface="+mj-lt"/>
              <a:cs typeface="+mj-lt"/>
            </a:endParaRPr>
          </a:p>
        </p:txBody>
      </p:sp>
      <p:pic>
        <p:nvPicPr>
          <p:cNvPr id="4" name="Объект 3" descr="Изображение выглядит как транспорт, самолет, Путешествие по воздуху, зарисовка&#10;&#10;Автоматически созданное описание">
            <a:extLst>
              <a:ext uri="{FF2B5EF4-FFF2-40B4-BE49-F238E27FC236}">
                <a16:creationId xmlns:a16="http://schemas.microsoft.com/office/drawing/2014/main" id="{8F2E7678-5B36-0DE0-0B03-3D99FDFB67AD}"/>
              </a:ext>
            </a:extLst>
          </p:cNvPr>
          <p:cNvPicPr>
            <a:picLocks noGrp="1" noChangeAspect="1"/>
          </p:cNvPicPr>
          <p:nvPr>
            <p:ph idx="1"/>
          </p:nvPr>
        </p:nvPicPr>
        <p:blipFill>
          <a:blip r:embed="rId2"/>
          <a:stretch>
            <a:fillRect/>
          </a:stretch>
        </p:blipFill>
        <p:spPr>
          <a:xfrm>
            <a:off x="2143375" y="1607345"/>
            <a:ext cx="7628415" cy="4832625"/>
          </a:xfrm>
        </p:spPr>
      </p:pic>
    </p:spTree>
    <p:extLst>
      <p:ext uri="{BB962C8B-B14F-4D97-AF65-F5344CB8AC3E}">
        <p14:creationId xmlns:p14="http://schemas.microsoft.com/office/powerpoint/2010/main" val="237258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AB2CB-7B89-6E05-8972-38AFAA1A57E0}"/>
              </a:ext>
            </a:extLst>
          </p:cNvPr>
          <p:cNvSpPr>
            <a:spLocks noGrp="1"/>
          </p:cNvSpPr>
          <p:nvPr>
            <p:ph type="title"/>
          </p:nvPr>
        </p:nvSpPr>
        <p:spPr>
          <a:xfrm>
            <a:off x="646111" y="298109"/>
            <a:ext cx="10332375" cy="980879"/>
          </a:xfrm>
        </p:spPr>
        <p:txBody>
          <a:bodyPr/>
          <a:lstStyle/>
          <a:p>
            <a:pPr algn="ctr"/>
            <a:r>
              <a:rPr lang="ru-RU" dirty="0"/>
              <a:t>БУМ, BOOM, </a:t>
            </a:r>
            <a:r>
              <a:rPr lang="ja-JP" altLang="ru-RU">
                <a:ea typeface="+mj-lt"/>
                <a:cs typeface="+mj-lt"/>
              </a:rPr>
              <a:t>ブーム</a:t>
            </a:r>
            <a:br>
              <a:rPr lang="ru-RU" dirty="0"/>
            </a:br>
            <a:endParaRPr lang="ru-RU" dirty="0"/>
          </a:p>
        </p:txBody>
      </p:sp>
      <p:pic>
        <p:nvPicPr>
          <p:cNvPr id="4" name="Объект 3" descr="Изображение выглядит как облако, водородная бомба, небо, жара&#10;&#10;Автоматически созданное описание">
            <a:extLst>
              <a:ext uri="{FF2B5EF4-FFF2-40B4-BE49-F238E27FC236}">
                <a16:creationId xmlns:a16="http://schemas.microsoft.com/office/drawing/2014/main" id="{CC4396FC-48E5-2D6F-913A-D8E11C365A7F}"/>
              </a:ext>
            </a:extLst>
          </p:cNvPr>
          <p:cNvPicPr>
            <a:picLocks noGrp="1" noChangeAspect="1"/>
          </p:cNvPicPr>
          <p:nvPr>
            <p:ph idx="1"/>
          </p:nvPr>
        </p:nvPicPr>
        <p:blipFill>
          <a:blip r:embed="rId2"/>
          <a:stretch>
            <a:fillRect/>
          </a:stretch>
        </p:blipFill>
        <p:spPr>
          <a:xfrm>
            <a:off x="2018899" y="1077258"/>
            <a:ext cx="7943625" cy="5495233"/>
          </a:xfrm>
        </p:spPr>
      </p:pic>
    </p:spTree>
    <p:extLst>
      <p:ext uri="{BB962C8B-B14F-4D97-AF65-F5344CB8AC3E}">
        <p14:creationId xmlns:p14="http://schemas.microsoft.com/office/powerpoint/2010/main" val="1993869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Широкоэкранный</PresentationFormat>
  <Paragraphs>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Ion</vt:lpstr>
      <vt:lpstr>Хиросима и Нагасаки</vt:lpstr>
      <vt:lpstr>Хиросима-90 до 166 тысяч человек погибли в результате</vt:lpstr>
      <vt:lpstr>Нагасаки-от 60 до 80 тысяч человек</vt:lpstr>
      <vt:lpstr>История ядерной бомбы</vt:lpstr>
      <vt:lpstr>Отец ядерной бомбы:  Роберт Оппенгеймер</vt:lpstr>
      <vt:lpstr> B-29 с именем Enola Gay под командованием полковника Пола Тиббетса сбросил «Малыша»</vt:lpstr>
      <vt:lpstr>БУМ, BOOM, ブーム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110</cp:revision>
  <dcterms:created xsi:type="dcterms:W3CDTF">2024-05-17T06:16:00Z</dcterms:created>
  <dcterms:modified xsi:type="dcterms:W3CDTF">2024-05-17T07:29:46Z</dcterms:modified>
</cp:coreProperties>
</file>